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59" r:id="rId5"/>
    <p:sldId id="260" r:id="rId6"/>
    <p:sldId id="261" r:id="rId7"/>
    <p:sldId id="262" r:id="rId8"/>
    <p:sldId id="263" r:id="rId9"/>
    <p:sldId id="264" r:id="rId10"/>
    <p:sldId id="265" r:id="rId11"/>
    <p:sldId id="266" r:id="rId12"/>
    <p:sldId id="276" r:id="rId13"/>
    <p:sldId id="278" r:id="rId14"/>
    <p:sldId id="277" r:id="rId15"/>
    <p:sldId id="283" r:id="rId16"/>
    <p:sldId id="284" r:id="rId17"/>
    <p:sldId id="285" r:id="rId18"/>
    <p:sldId id="282" r:id="rId19"/>
    <p:sldId id="270" r:id="rId20"/>
    <p:sldId id="271" r:id="rId21"/>
    <p:sldId id="273" r:id="rId22"/>
    <p:sldId id="279" r:id="rId23"/>
    <p:sldId id="280"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1" d="100"/>
          <a:sy n="61" d="100"/>
        </p:scale>
        <p:origin x="8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67390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15FEF-193C-4413-AB97-C938AE42D1D6}" type="datetimeFigureOut">
              <a:rPr lang="en-IN" smtClean="0"/>
              <a:t>02-09-2020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3285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358453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512977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871283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215FEF-193C-4413-AB97-C938AE42D1D6}" type="datetimeFigureOut">
              <a:rPr lang="en-IN" smtClean="0"/>
              <a:t>02-09-2020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340591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215FEF-193C-4413-AB97-C938AE42D1D6}" type="datetimeFigureOut">
              <a:rPr lang="en-IN" smtClean="0"/>
              <a:t>02-09-2020</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149078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1249214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5755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388604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15FEF-193C-4413-AB97-C938AE42D1D6}" type="datetimeFigureOut">
              <a:rPr lang="en-IN" smtClean="0"/>
              <a:t>02-09-2020</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66817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15FEF-193C-4413-AB97-C938AE42D1D6}" type="datetimeFigureOut">
              <a:rPr lang="en-IN" smtClean="0"/>
              <a:t>02-09-2020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323402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15FEF-193C-4413-AB97-C938AE42D1D6}" type="datetimeFigureOut">
              <a:rPr lang="en-IN" smtClean="0"/>
              <a:t>02-09-2020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20586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15FEF-193C-4413-AB97-C938AE42D1D6}" type="datetimeFigureOut">
              <a:rPr lang="en-IN" smtClean="0"/>
              <a:t>02-09-2020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31552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15FEF-193C-4413-AB97-C938AE42D1D6}" type="datetimeFigureOut">
              <a:rPr lang="en-IN" smtClean="0"/>
              <a:t>02-09-2020</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217894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15FEF-193C-4413-AB97-C938AE42D1D6}" type="datetimeFigureOut">
              <a:rPr lang="en-IN" smtClean="0"/>
              <a:t>02-09-2020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193565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15FEF-193C-4413-AB97-C938AE42D1D6}" type="datetimeFigureOut">
              <a:rPr lang="en-IN" smtClean="0"/>
              <a:t>02-09-2020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1037B8-462A-40CC-B097-AE0E12902B8A}" type="slidenum">
              <a:rPr lang="en-IN" smtClean="0"/>
              <a:t>‹#›</a:t>
            </a:fld>
            <a:endParaRPr lang="en-IN"/>
          </a:p>
        </p:txBody>
      </p:sp>
    </p:spTree>
    <p:extLst>
      <p:ext uri="{BB962C8B-B14F-4D97-AF65-F5344CB8AC3E}">
        <p14:creationId xmlns:p14="http://schemas.microsoft.com/office/powerpoint/2010/main" val="94923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215FEF-193C-4413-AB97-C938AE42D1D6}" type="datetimeFigureOut">
              <a:rPr lang="en-IN" smtClean="0"/>
              <a:t>02-09-2020</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91037B8-462A-40CC-B097-AE0E12902B8A}" type="slidenum">
              <a:rPr lang="en-IN" smtClean="0"/>
              <a:t>‹#›</a:t>
            </a:fld>
            <a:endParaRPr lang="en-IN"/>
          </a:p>
        </p:txBody>
      </p:sp>
    </p:spTree>
    <p:extLst>
      <p:ext uri="{BB962C8B-B14F-4D97-AF65-F5344CB8AC3E}">
        <p14:creationId xmlns:p14="http://schemas.microsoft.com/office/powerpoint/2010/main" val="2056600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lectronics.stackexchange.com/questions/92517/how-to-drive-a-led-strip-from-ac-power-supply"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lectronics.stackexchange.com/questions/86447/frequency-of-output-of-full-wave-rectifier"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lectronics.stackexchange.com/questions/92402/how-do-i-build-a-light-activated-moto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ectronics.stackexchange.com/questions/51742/find-the-dc-component-of-a-full-wave-rectifier-dc-power-suppl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diatoget.blogspot.com/2011/11/full-wave-rectifier.html"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picureanepistles.com/comment-redirect/"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lprocus.comclosed-loop-control-for-a-brushless-dc-motor-to-run-at-the-exactly-entered-speed/" TargetMode="External"/><Relationship Id="rId2" Type="http://schemas.openxmlformats.org/officeDocument/2006/relationships/hyperlink" Target="https://www.elprocus.com/bridge-rectifier-circuit-theory-with-working-oper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86F6-0AE2-4F15-A5AF-BFC48D0CF582}"/>
              </a:ext>
            </a:extLst>
          </p:cNvPr>
          <p:cNvSpPr>
            <a:spLocks noGrp="1"/>
          </p:cNvSpPr>
          <p:nvPr>
            <p:ph type="ctrTitle"/>
          </p:nvPr>
        </p:nvSpPr>
        <p:spPr>
          <a:xfrm>
            <a:off x="2038350" y="501445"/>
            <a:ext cx="8629650" cy="1415845"/>
          </a:xfrm>
        </p:spPr>
        <p:txBody>
          <a:bodyPr>
            <a:normAutofit/>
          </a:bodyPr>
          <a:lstStyle/>
          <a:p>
            <a:r>
              <a:rPr lang="en-IN" dirty="0"/>
              <a:t>FULL WAVE RECTIFIER</a:t>
            </a:r>
          </a:p>
        </p:txBody>
      </p:sp>
      <p:sp>
        <p:nvSpPr>
          <p:cNvPr id="3" name="Subtitle 2">
            <a:extLst>
              <a:ext uri="{FF2B5EF4-FFF2-40B4-BE49-F238E27FC236}">
                <a16:creationId xmlns:a16="http://schemas.microsoft.com/office/drawing/2014/main" id="{6835BA22-EF7D-46A1-BEB3-6F2A191DC7E3}"/>
              </a:ext>
            </a:extLst>
          </p:cNvPr>
          <p:cNvSpPr>
            <a:spLocks noGrp="1"/>
          </p:cNvSpPr>
          <p:nvPr>
            <p:ph type="subTitle" idx="1"/>
          </p:nvPr>
        </p:nvSpPr>
        <p:spPr>
          <a:xfrm>
            <a:off x="6990735" y="3500283"/>
            <a:ext cx="4247535" cy="3682181"/>
          </a:xfrm>
        </p:spPr>
        <p:txBody>
          <a:bodyPr/>
          <a:lstStyle/>
          <a:p>
            <a:r>
              <a:rPr lang="en-IN" dirty="0" err="1"/>
              <a:t>Dr.A.ANBARASI</a:t>
            </a:r>
            <a:br>
              <a:rPr lang="en-IN" dirty="0"/>
            </a:br>
            <a:r>
              <a:rPr lang="en-IN" dirty="0"/>
              <a:t>ASSOCIATE PROFESSOR</a:t>
            </a:r>
            <a:br>
              <a:rPr lang="en-IN" dirty="0"/>
            </a:br>
            <a:r>
              <a:rPr lang="en-IN" dirty="0"/>
              <a:t>DEPARTMENT OF PHYSICS</a:t>
            </a:r>
            <a:br>
              <a:rPr lang="en-IN" dirty="0"/>
            </a:br>
            <a:r>
              <a:rPr lang="en-IN" dirty="0"/>
              <a:t>CUDDALORE</a:t>
            </a:r>
          </a:p>
        </p:txBody>
      </p:sp>
      <p:pic>
        <p:nvPicPr>
          <p:cNvPr id="1026" name="Picture 2" descr="64.58 -- Full-wave rectifier">
            <a:extLst>
              <a:ext uri="{FF2B5EF4-FFF2-40B4-BE49-F238E27FC236}">
                <a16:creationId xmlns:a16="http://schemas.microsoft.com/office/drawing/2014/main" id="{075D64AB-C7CC-481F-8B25-6E11E476E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61" y="3018502"/>
            <a:ext cx="4532671" cy="279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AC73-0B8A-4E58-8F8E-D9053A0941A2}"/>
              </a:ext>
            </a:extLst>
          </p:cNvPr>
          <p:cNvSpPr>
            <a:spLocks noGrp="1"/>
          </p:cNvSpPr>
          <p:nvPr>
            <p:ph type="title"/>
          </p:nvPr>
        </p:nvSpPr>
        <p:spPr/>
        <p:txBody>
          <a:bodyPr/>
          <a:lstStyle/>
          <a:p>
            <a:r>
              <a:rPr lang="en-IN" dirty="0"/>
              <a:t>FULL WAVE RECTIFIER</a:t>
            </a:r>
          </a:p>
        </p:txBody>
      </p:sp>
      <p:sp>
        <p:nvSpPr>
          <p:cNvPr id="3" name="Content Placeholder 2">
            <a:extLst>
              <a:ext uri="{FF2B5EF4-FFF2-40B4-BE49-F238E27FC236}">
                <a16:creationId xmlns:a16="http://schemas.microsoft.com/office/drawing/2014/main" id="{6FF0F40C-3D81-4268-8311-1E698B8626A8}"/>
              </a:ext>
            </a:extLst>
          </p:cNvPr>
          <p:cNvSpPr>
            <a:spLocks noGrp="1"/>
          </p:cNvSpPr>
          <p:nvPr>
            <p:ph idx="1"/>
          </p:nvPr>
        </p:nvSpPr>
        <p:spPr/>
        <p:txBody>
          <a:bodyPr>
            <a:normAutofit fontScale="92500" lnSpcReduction="10000"/>
          </a:bodyPr>
          <a:lstStyle/>
          <a:p>
            <a:pPr algn="l"/>
            <a:r>
              <a:rPr lang="en-US" b="1" i="0">
                <a:solidFill>
                  <a:srgbClr val="000000"/>
                </a:solidFill>
                <a:effectLst/>
                <a:latin typeface="Arial" panose="020B0604020202020204" pitchFamily="34" charset="0"/>
              </a:rPr>
              <a:t>Peak Inverse Voltage (PIV) of Centre Tap Full Wave Rectifier:</a:t>
            </a:r>
          </a:p>
          <a:p>
            <a:pPr algn="l"/>
            <a:r>
              <a:rPr lang="en-US" b="0" i="0">
                <a:solidFill>
                  <a:srgbClr val="000000"/>
                </a:solidFill>
                <a:effectLst/>
                <a:latin typeface="Arial" panose="020B0604020202020204" pitchFamily="34" charset="0"/>
              </a:rPr>
              <a:t>PIV is defined as the maximum possible voltage across a diode during its reverse bias. During the first half that is positive half of the input, the diode D1 is forward bias and thus conducts providing no resistance at all. Thus, the total voltage Vs appears in the upper-half of the ac supply, provided to the load resistance R. Similarly, in the case of diode D2 for the lower half of the transformer total secondary voltage developed appears at the load. The amount of voltage that drops across the two diodes in reverse bias is given as</a:t>
            </a:r>
            <a:endParaRPr lang="en-US" b="0" i="0">
              <a:solidFill>
                <a:srgbClr val="666666"/>
              </a:solidFill>
              <a:effectLst/>
              <a:latin typeface="Arial" panose="020B0604020202020204" pitchFamily="34" charset="0"/>
            </a:endParaRPr>
          </a:p>
          <a:p>
            <a:pPr algn="ctr"/>
            <a:r>
              <a:rPr lang="en-US" b="0" i="0">
                <a:solidFill>
                  <a:srgbClr val="000000"/>
                </a:solidFill>
                <a:effectLst/>
                <a:latin typeface="Arial" panose="020B0604020202020204" pitchFamily="34" charset="0"/>
              </a:rPr>
              <a:t>PIV of D2 = Vm + Vm = 2Vm</a:t>
            </a:r>
            <a:endParaRPr lang="en-US" b="0" i="0">
              <a:solidFill>
                <a:srgbClr val="666666"/>
              </a:solidFill>
              <a:effectLst/>
              <a:latin typeface="Arial" panose="020B0604020202020204" pitchFamily="34" charset="0"/>
            </a:endParaRPr>
          </a:p>
          <a:p>
            <a:pPr algn="ctr"/>
            <a:r>
              <a:rPr lang="en-US" b="0" i="0">
                <a:solidFill>
                  <a:srgbClr val="000000"/>
                </a:solidFill>
                <a:effectLst/>
                <a:latin typeface="Arial" panose="020B0604020202020204" pitchFamily="34" charset="0"/>
              </a:rPr>
              <a:t>PIV of D1 = 2Vm</a:t>
            </a:r>
            <a:endParaRPr lang="en-US" b="0" i="0">
              <a:solidFill>
                <a:srgbClr val="666666"/>
              </a:solidFill>
              <a:effectLst/>
              <a:latin typeface="Arial" panose="020B0604020202020204" pitchFamily="34" charset="0"/>
            </a:endParaRPr>
          </a:p>
          <a:p>
            <a:pPr algn="l"/>
            <a:r>
              <a:rPr lang="en-US" b="0" i="0">
                <a:solidFill>
                  <a:srgbClr val="666666"/>
                </a:solidFill>
                <a:effectLst/>
                <a:latin typeface="Arial" panose="020B0604020202020204" pitchFamily="34" charset="0"/>
              </a:rPr>
              <a:t>Vm is the voltage developed across upper and lower halves.</a:t>
            </a:r>
            <a:r>
              <a:rPr lang="en-US" b="1" i="0">
                <a:solidFill>
                  <a:srgbClr val="666666"/>
                </a:solidFill>
                <a:effectLst/>
                <a:latin typeface="Arial" panose="020B0604020202020204" pitchFamily="34" charset="0"/>
              </a:rPr>
              <a:t> </a:t>
            </a:r>
            <a:endParaRPr lang="en-US" b="0" i="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281571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FFCA-059A-4F36-93DE-0C2BC6078801}"/>
              </a:ext>
            </a:extLst>
          </p:cNvPr>
          <p:cNvSpPr>
            <a:spLocks noGrp="1"/>
          </p:cNvSpPr>
          <p:nvPr>
            <p:ph type="title"/>
          </p:nvPr>
        </p:nvSpPr>
        <p:spPr/>
        <p:txBody>
          <a:bodyPr/>
          <a:lstStyle/>
          <a:p>
            <a:r>
              <a:rPr lang="en-IN" dirty="0"/>
              <a:t>Peak current</a:t>
            </a:r>
          </a:p>
        </p:txBody>
      </p:sp>
      <p:sp>
        <p:nvSpPr>
          <p:cNvPr id="3" name="Content Placeholder 2">
            <a:extLst>
              <a:ext uri="{FF2B5EF4-FFF2-40B4-BE49-F238E27FC236}">
                <a16:creationId xmlns:a16="http://schemas.microsoft.com/office/drawing/2014/main" id="{07167B02-BCD3-48A5-B8A3-14A7F7E0FD2F}"/>
              </a:ext>
            </a:extLst>
          </p:cNvPr>
          <p:cNvSpPr>
            <a:spLocks noGrp="1"/>
          </p:cNvSpPr>
          <p:nvPr>
            <p:ph idx="1"/>
          </p:nvPr>
        </p:nvSpPr>
        <p:spPr/>
        <p:txBody>
          <a:bodyPr/>
          <a:lstStyle/>
          <a:p>
            <a:pPr marL="0" indent="0" algn="l">
              <a:buNone/>
            </a:pPr>
            <a:endParaRPr lang="en-US" b="1"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The peak current is the instantaneous value of the voltage applied to the rectifier. It can be written as</a:t>
            </a:r>
            <a:endParaRPr lang="en-US" b="0" i="0" dirty="0">
              <a:solidFill>
                <a:srgbClr val="666666"/>
              </a:solidFill>
              <a:effectLst/>
              <a:latin typeface="Arial" panose="020B0604020202020204" pitchFamily="34" charset="0"/>
            </a:endParaRPr>
          </a:p>
          <a:p>
            <a:pPr algn="ctr"/>
            <a:r>
              <a:rPr lang="en-US" b="0" i="0" dirty="0">
                <a:solidFill>
                  <a:srgbClr val="000000"/>
                </a:solidFill>
                <a:effectLst/>
                <a:latin typeface="Arial" panose="020B0604020202020204" pitchFamily="34" charset="0"/>
              </a:rPr>
              <a:t>Vs = </a:t>
            </a:r>
            <a:r>
              <a:rPr lang="en-US" b="0" i="0" dirty="0" err="1">
                <a:solidFill>
                  <a:srgbClr val="000000"/>
                </a:solidFill>
                <a:effectLst/>
                <a:latin typeface="Arial" panose="020B0604020202020204" pitchFamily="34" charset="0"/>
              </a:rPr>
              <a:t>Vsm</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Sinwt</a:t>
            </a:r>
            <a:endParaRPr lang="en-US" b="0" i="0" dirty="0">
              <a:solidFill>
                <a:srgbClr val="666666"/>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Let us assume that the diode has a forward resistance of RF ohms and a reverse resistance is equal to infinity, thus current flowing through the load resistance RL   is given as</a:t>
            </a:r>
            <a:endParaRPr lang="en-US" b="0" i="0" dirty="0">
              <a:solidFill>
                <a:srgbClr val="666666"/>
              </a:solidFill>
              <a:effectLst/>
              <a:latin typeface="Arial" panose="020B0604020202020204" pitchFamily="34" charset="0"/>
            </a:endParaRPr>
          </a:p>
          <a:p>
            <a:pPr algn="ctr"/>
            <a:r>
              <a:rPr lang="en-US" b="0" i="0" dirty="0" err="1">
                <a:solidFill>
                  <a:srgbClr val="000000"/>
                </a:solidFill>
                <a:effectLst/>
                <a:latin typeface="Arial" panose="020B0604020202020204" pitchFamily="34" charset="0"/>
              </a:rPr>
              <a:t>Im</a:t>
            </a:r>
            <a:r>
              <a:rPr lang="en-US" b="0" i="0" dirty="0">
                <a:solidFill>
                  <a:srgbClr val="000000"/>
                </a:solidFill>
                <a:effectLst/>
                <a:latin typeface="Arial" panose="020B0604020202020204" pitchFamily="34" charset="0"/>
              </a:rPr>
              <a:t> = </a:t>
            </a:r>
            <a:r>
              <a:rPr lang="en-US" b="0" i="0" dirty="0" err="1">
                <a:solidFill>
                  <a:srgbClr val="000000"/>
                </a:solidFill>
                <a:effectLst/>
                <a:latin typeface="Arial" panose="020B0604020202020204" pitchFamily="34" charset="0"/>
              </a:rPr>
              <a:t>Vsm</a:t>
            </a:r>
            <a:r>
              <a:rPr lang="en-US" b="0" i="0" dirty="0">
                <a:solidFill>
                  <a:srgbClr val="000000"/>
                </a:solidFill>
                <a:effectLst/>
                <a:latin typeface="Arial" panose="020B0604020202020204" pitchFamily="34" charset="0"/>
              </a:rPr>
              <a:t> / (R</a:t>
            </a:r>
            <a:r>
              <a:rPr lang="en-US" b="1" i="0" baseline="-25000" dirty="0">
                <a:solidFill>
                  <a:srgbClr val="000000"/>
                </a:solidFill>
                <a:effectLst/>
                <a:latin typeface="Arial" panose="020B0604020202020204" pitchFamily="34" charset="0"/>
              </a:rPr>
              <a:t>F</a:t>
            </a:r>
            <a:r>
              <a:rPr lang="en-US" b="0" i="0" dirty="0">
                <a:solidFill>
                  <a:srgbClr val="000000"/>
                </a:solidFill>
                <a:effectLst/>
                <a:latin typeface="Arial" panose="020B0604020202020204" pitchFamily="34" charset="0"/>
              </a:rPr>
              <a:t> + RL)</a:t>
            </a:r>
            <a:endParaRPr lang="en-US"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402728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9204-5090-420C-91DA-0A6D871FF4EA}"/>
              </a:ext>
            </a:extLst>
          </p:cNvPr>
          <p:cNvSpPr>
            <a:spLocks noGrp="1"/>
          </p:cNvSpPr>
          <p:nvPr>
            <p:ph type="title"/>
          </p:nvPr>
        </p:nvSpPr>
        <p:spPr/>
        <p:txBody>
          <a:bodyPr/>
          <a:lstStyle/>
          <a:p>
            <a:r>
              <a:rPr lang="en-IN" dirty="0"/>
              <a:t>Output current</a:t>
            </a:r>
          </a:p>
        </p:txBody>
      </p:sp>
      <p:sp>
        <p:nvSpPr>
          <p:cNvPr id="3" name="Content Placeholder 2">
            <a:extLst>
              <a:ext uri="{FF2B5EF4-FFF2-40B4-BE49-F238E27FC236}">
                <a16:creationId xmlns:a16="http://schemas.microsoft.com/office/drawing/2014/main" id="{5D05829C-52DD-48BB-B4FB-16E7D81800C2}"/>
              </a:ext>
            </a:extLst>
          </p:cNvPr>
          <p:cNvSpPr>
            <a:spLocks noGrp="1"/>
          </p:cNvSpPr>
          <p:nvPr>
            <p:ph idx="1"/>
          </p:nvPr>
        </p:nvSpPr>
        <p:spPr/>
        <p:txBody>
          <a:bodyPr/>
          <a:lstStyle/>
          <a:p>
            <a:pPr algn="l"/>
            <a:endParaRPr lang="en-US" b="1"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Since the current is same through the load resistance RL in the two halves of the ac cycle, magnitude of dc current </a:t>
            </a:r>
            <a:r>
              <a:rPr lang="en-US" b="0" i="0" dirty="0" err="1">
                <a:solidFill>
                  <a:srgbClr val="000000"/>
                </a:solidFill>
                <a:effectLst/>
                <a:latin typeface="Arial" panose="020B0604020202020204" pitchFamily="34" charset="0"/>
              </a:rPr>
              <a:t>Idc</a:t>
            </a:r>
            <a:r>
              <a:rPr lang="en-US" b="0" i="0" dirty="0">
                <a:solidFill>
                  <a:srgbClr val="000000"/>
                </a:solidFill>
                <a:effectLst/>
                <a:latin typeface="Arial" panose="020B0604020202020204" pitchFamily="34" charset="0"/>
              </a:rPr>
              <a:t>, which is equal to the average value of ac current, can be obtained by integrating the current i1 between 0 and pi or current i2 between pi and 2pi.</a:t>
            </a:r>
            <a:endParaRPr lang="en-US" b="0" i="0" dirty="0">
              <a:solidFill>
                <a:srgbClr val="666666"/>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359405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1E88-4145-4968-9D06-BF67DE00C1E2}"/>
              </a:ext>
            </a:extLst>
          </p:cNvPr>
          <p:cNvSpPr>
            <a:spLocks noGrp="1"/>
          </p:cNvSpPr>
          <p:nvPr>
            <p:ph type="title"/>
          </p:nvPr>
        </p:nvSpPr>
        <p:spPr/>
        <p:txBody>
          <a:bodyPr/>
          <a:lstStyle/>
          <a:p>
            <a:r>
              <a:rPr lang="en-IN" dirty="0"/>
              <a:t>FULL WAVE RECTIFIER DERIVATION</a:t>
            </a:r>
          </a:p>
        </p:txBody>
      </p:sp>
    </p:spTree>
    <p:extLst>
      <p:ext uri="{BB962C8B-B14F-4D97-AF65-F5344CB8AC3E}">
        <p14:creationId xmlns:p14="http://schemas.microsoft.com/office/powerpoint/2010/main" val="148996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3C9CB-C13D-493A-AFBB-EDD112EAF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40" y="0"/>
            <a:ext cx="8696960" cy="6858000"/>
          </a:xfrm>
          <a:prstGeom prst="rect">
            <a:avLst/>
          </a:prstGeom>
        </p:spPr>
      </p:pic>
    </p:spTree>
    <p:extLst>
      <p:ext uri="{BB962C8B-B14F-4D97-AF65-F5344CB8AC3E}">
        <p14:creationId xmlns:p14="http://schemas.microsoft.com/office/powerpoint/2010/main" val="22909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37665-8343-4448-9C71-C5196902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080"/>
            <a:ext cx="6390640" cy="6858000"/>
          </a:xfrm>
          <a:prstGeom prst="rect">
            <a:avLst/>
          </a:prstGeom>
        </p:spPr>
      </p:pic>
    </p:spTree>
    <p:extLst>
      <p:ext uri="{BB962C8B-B14F-4D97-AF65-F5344CB8AC3E}">
        <p14:creationId xmlns:p14="http://schemas.microsoft.com/office/powerpoint/2010/main" val="157216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C78F1B-68A8-41F9-8FD5-071F56C2D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40" y="0"/>
            <a:ext cx="8442960" cy="6858000"/>
          </a:xfrm>
          <a:prstGeom prst="rect">
            <a:avLst/>
          </a:prstGeom>
        </p:spPr>
      </p:pic>
    </p:spTree>
    <p:extLst>
      <p:ext uri="{BB962C8B-B14F-4D97-AF65-F5344CB8AC3E}">
        <p14:creationId xmlns:p14="http://schemas.microsoft.com/office/powerpoint/2010/main" val="58780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0387-B95A-4C7A-B853-18771638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10" y="0"/>
            <a:ext cx="8241030" cy="6858000"/>
          </a:xfrm>
          <a:prstGeom prst="rect">
            <a:avLst/>
          </a:prstGeom>
        </p:spPr>
      </p:pic>
    </p:spTree>
    <p:extLst>
      <p:ext uri="{BB962C8B-B14F-4D97-AF65-F5344CB8AC3E}">
        <p14:creationId xmlns:p14="http://schemas.microsoft.com/office/powerpoint/2010/main" val="145810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C908DF-F846-4717-B5FB-012697A6AB8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30103" y="2488682"/>
            <a:ext cx="6731794" cy="3910000"/>
          </a:xfrm>
        </p:spPr>
      </p:pic>
    </p:spTree>
    <p:extLst>
      <p:ext uri="{BB962C8B-B14F-4D97-AF65-F5344CB8AC3E}">
        <p14:creationId xmlns:p14="http://schemas.microsoft.com/office/powerpoint/2010/main" val="307608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46439F-83CD-42DA-B7D8-21BFEA8399C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5700" y="2725923"/>
            <a:ext cx="8824913" cy="3171453"/>
          </a:xfrm>
        </p:spPr>
      </p:pic>
    </p:spTree>
    <p:extLst>
      <p:ext uri="{BB962C8B-B14F-4D97-AF65-F5344CB8AC3E}">
        <p14:creationId xmlns:p14="http://schemas.microsoft.com/office/powerpoint/2010/main" val="55655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D72697F-1648-415B-9E97-8E57A67073D4}"/>
              </a:ext>
            </a:extLst>
          </p:cNvPr>
          <p:cNvSpPr>
            <a:spLocks noChangeArrowheads="1"/>
          </p:cNvSpPr>
          <p:nvPr/>
        </p:nvSpPr>
        <p:spPr bwMode="auto">
          <a:xfrm>
            <a:off x="0" y="42024"/>
            <a:ext cx="65" cy="3731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hototransistor circuit symbol - showing a device based around an NPN transistor">
            <a:extLst>
              <a:ext uri="{FF2B5EF4-FFF2-40B4-BE49-F238E27FC236}">
                <a16:creationId xmlns:a16="http://schemas.microsoft.com/office/drawing/2014/main" id="{151AE94C-FC03-4B3E-AF39-2EC7EEE4E818}"/>
              </a:ext>
            </a:extLst>
          </p:cNvPr>
          <p:cNvSpPr>
            <a:spLocks noChangeAspect="1" noChangeArrowheads="1"/>
          </p:cNvSpPr>
          <p:nvPr/>
        </p:nvSpPr>
        <p:spPr bwMode="auto">
          <a:xfrm>
            <a:off x="127000" y="131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 name="Picture 8">
            <a:extLst>
              <a:ext uri="{FF2B5EF4-FFF2-40B4-BE49-F238E27FC236}">
                <a16:creationId xmlns:a16="http://schemas.microsoft.com/office/drawing/2014/main" id="{F4000239-167C-4ABD-81ED-38EC529EA8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90403" y="3108954"/>
            <a:ext cx="6142087" cy="2990476"/>
          </a:xfrm>
          <a:prstGeom prst="rect">
            <a:avLst/>
          </a:prstGeom>
        </p:spPr>
      </p:pic>
      <p:sp>
        <p:nvSpPr>
          <p:cNvPr id="11" name="Rectangle 5">
            <a:extLst>
              <a:ext uri="{FF2B5EF4-FFF2-40B4-BE49-F238E27FC236}">
                <a16:creationId xmlns:a16="http://schemas.microsoft.com/office/drawing/2014/main" id="{32D50208-C090-4300-BD46-C98ED394BA82}"/>
              </a:ext>
            </a:extLst>
          </p:cNvPr>
          <p:cNvSpPr>
            <a:spLocks noChangeArrowheads="1"/>
          </p:cNvSpPr>
          <p:nvPr/>
        </p:nvSpPr>
        <p:spPr bwMode="auto">
          <a:xfrm>
            <a:off x="496214" y="-144552"/>
            <a:ext cx="65" cy="3731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AutoShape 6" descr="Phototransistor circuit symbol - showing a device based around an NPN transistor">
            <a:extLst>
              <a:ext uri="{FF2B5EF4-FFF2-40B4-BE49-F238E27FC236}">
                <a16:creationId xmlns:a16="http://schemas.microsoft.com/office/drawing/2014/main" id="{B989AAF7-D569-4E81-A408-52C90CDA0A49}"/>
              </a:ext>
            </a:extLst>
          </p:cNvPr>
          <p:cNvSpPr>
            <a:spLocks noChangeAspect="1" noChangeArrowheads="1"/>
          </p:cNvSpPr>
          <p:nvPr/>
        </p:nvSpPr>
        <p:spPr bwMode="auto">
          <a:xfrm>
            <a:off x="623214" y="11294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14277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88B177-415E-4ED0-B5AD-7ECDAE9F181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91756" y="2787054"/>
            <a:ext cx="5918894" cy="3496196"/>
          </a:xfrm>
        </p:spPr>
      </p:pic>
    </p:spTree>
    <p:extLst>
      <p:ext uri="{BB962C8B-B14F-4D97-AF65-F5344CB8AC3E}">
        <p14:creationId xmlns:p14="http://schemas.microsoft.com/office/powerpoint/2010/main" val="236151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2979-8112-41F0-8D44-E871856872CB}"/>
              </a:ext>
            </a:extLst>
          </p:cNvPr>
          <p:cNvSpPr>
            <a:spLocks noGrp="1"/>
          </p:cNvSpPr>
          <p:nvPr>
            <p:ph type="title"/>
          </p:nvPr>
        </p:nvSpPr>
        <p:spPr/>
        <p:txBody>
          <a:bodyPr/>
          <a:lstStyle/>
          <a:p>
            <a:r>
              <a:rPr lang="en-IN" dirty="0"/>
              <a:t>FULL WAVE RECTIFIER</a:t>
            </a:r>
          </a:p>
        </p:txBody>
      </p:sp>
      <p:pic>
        <p:nvPicPr>
          <p:cNvPr id="5" name="Content Placeholder 4">
            <a:extLst>
              <a:ext uri="{FF2B5EF4-FFF2-40B4-BE49-F238E27FC236}">
                <a16:creationId xmlns:a16="http://schemas.microsoft.com/office/drawing/2014/main" id="{0D398441-430B-47B1-92B4-9EFCB50B108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8425" y="2692400"/>
            <a:ext cx="7277941" cy="3238500"/>
          </a:xfrm>
        </p:spPr>
      </p:pic>
    </p:spTree>
    <p:extLst>
      <p:ext uri="{BB962C8B-B14F-4D97-AF65-F5344CB8AC3E}">
        <p14:creationId xmlns:p14="http://schemas.microsoft.com/office/powerpoint/2010/main" val="220684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3260-A54E-41B8-9BF5-C0DBE80B2EE1}"/>
              </a:ext>
            </a:extLst>
          </p:cNvPr>
          <p:cNvSpPr>
            <a:spLocks noGrp="1"/>
          </p:cNvSpPr>
          <p:nvPr>
            <p:ph type="title"/>
          </p:nvPr>
        </p:nvSpPr>
        <p:spPr/>
        <p:txBody>
          <a:bodyPr/>
          <a:lstStyle/>
          <a:p>
            <a:r>
              <a:rPr lang="en-IN" dirty="0"/>
              <a:t>During positive half cycle</a:t>
            </a:r>
          </a:p>
        </p:txBody>
      </p:sp>
      <p:pic>
        <p:nvPicPr>
          <p:cNvPr id="1028" name="Picture 4" descr="full wave rectifier positive cycle">
            <a:extLst>
              <a:ext uri="{FF2B5EF4-FFF2-40B4-BE49-F238E27FC236}">
                <a16:creationId xmlns:a16="http://schemas.microsoft.com/office/drawing/2014/main" id="{15416653-9F1F-4170-90BA-35A4CAF7E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 y="2394981"/>
            <a:ext cx="4498652" cy="280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55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E6D3-EBE8-4480-B186-1B109E47C6DF}"/>
              </a:ext>
            </a:extLst>
          </p:cNvPr>
          <p:cNvSpPr>
            <a:spLocks noGrp="1"/>
          </p:cNvSpPr>
          <p:nvPr>
            <p:ph type="title"/>
          </p:nvPr>
        </p:nvSpPr>
        <p:spPr/>
        <p:txBody>
          <a:bodyPr/>
          <a:lstStyle/>
          <a:p>
            <a:r>
              <a:rPr lang="en-IN" dirty="0"/>
              <a:t>Negative half cycle</a:t>
            </a:r>
          </a:p>
        </p:txBody>
      </p:sp>
      <p:pic>
        <p:nvPicPr>
          <p:cNvPr id="2050" name="Picture 2" descr="full wave rectifier negative cycle">
            <a:extLst>
              <a:ext uri="{FF2B5EF4-FFF2-40B4-BE49-F238E27FC236}">
                <a16:creationId xmlns:a16="http://schemas.microsoft.com/office/drawing/2014/main" id="{B0285838-7DDC-4A02-8604-357B8490C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2447925"/>
            <a:ext cx="285750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5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D9959-57C2-4106-B1D1-E7D50A382D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7296150"/>
          </a:xfrm>
          <a:prstGeom prst="rect">
            <a:avLst/>
          </a:prstGeom>
        </p:spPr>
      </p:pic>
    </p:spTree>
    <p:extLst>
      <p:ext uri="{BB962C8B-B14F-4D97-AF65-F5344CB8AC3E}">
        <p14:creationId xmlns:p14="http://schemas.microsoft.com/office/powerpoint/2010/main" val="21034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0210-2F37-4B25-9DD8-60774F2E1DD9}"/>
              </a:ext>
            </a:extLst>
          </p:cNvPr>
          <p:cNvSpPr>
            <a:spLocks noGrp="1"/>
          </p:cNvSpPr>
          <p:nvPr>
            <p:ph type="title"/>
          </p:nvPr>
        </p:nvSpPr>
        <p:spPr/>
        <p:txBody>
          <a:bodyPr/>
          <a:lstStyle/>
          <a:p>
            <a:r>
              <a:rPr lang="en-IN" dirty="0"/>
              <a:t>Full wave rectifier</a:t>
            </a:r>
          </a:p>
        </p:txBody>
      </p:sp>
      <p:sp>
        <p:nvSpPr>
          <p:cNvPr id="6" name="Rectangle 3">
            <a:extLst>
              <a:ext uri="{FF2B5EF4-FFF2-40B4-BE49-F238E27FC236}">
                <a16:creationId xmlns:a16="http://schemas.microsoft.com/office/drawing/2014/main" id="{074C9A48-7A48-486D-9D4D-7657CBE9CB6A}"/>
              </a:ext>
            </a:extLst>
          </p:cNvPr>
          <p:cNvSpPr>
            <a:spLocks noChangeArrowheads="1"/>
          </p:cNvSpPr>
          <p:nvPr/>
        </p:nvSpPr>
        <p:spPr bwMode="auto">
          <a:xfrm>
            <a:off x="1972089" y="2979219"/>
            <a:ext cx="1035540" cy="14003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3076" name="Picture 4" descr="Full wave rectifier">
            <a:extLst>
              <a:ext uri="{FF2B5EF4-FFF2-40B4-BE49-F238E27FC236}">
                <a16:creationId xmlns:a16="http://schemas.microsoft.com/office/drawing/2014/main" id="{E603394B-13DE-4140-9EA3-DBD299956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805" y="2414127"/>
            <a:ext cx="3949550" cy="1457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689471F5-3430-492D-94B4-5C628571B4A3}"/>
              </a:ext>
            </a:extLst>
          </p:cNvPr>
          <p:cNvSpPr>
            <a:spLocks noChangeArrowheads="1"/>
          </p:cNvSpPr>
          <p:nvPr/>
        </p:nvSpPr>
        <p:spPr bwMode="auto">
          <a:xfrm>
            <a:off x="5620250" y="5421136"/>
            <a:ext cx="128240" cy="4770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8" name="Picture 6" descr="Full wave rectifier">
            <a:extLst>
              <a:ext uri="{FF2B5EF4-FFF2-40B4-BE49-F238E27FC236}">
                <a16:creationId xmlns:a16="http://schemas.microsoft.com/office/drawing/2014/main" id="{15620188-EA4E-4399-9654-199DBE53A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85" y="2694532"/>
            <a:ext cx="4095750" cy="309562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Full Wave Rectifier Theory">
            <a:extLst>
              <a:ext uri="{FF2B5EF4-FFF2-40B4-BE49-F238E27FC236}">
                <a16:creationId xmlns:a16="http://schemas.microsoft.com/office/drawing/2014/main" id="{0C186CF4-4332-400D-9A98-9D2387BE4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719" y="3871452"/>
            <a:ext cx="38004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C22F-58C0-403D-99EE-F77CD77200B8}"/>
              </a:ext>
            </a:extLst>
          </p:cNvPr>
          <p:cNvSpPr>
            <a:spLocks noGrp="1"/>
          </p:cNvSpPr>
          <p:nvPr>
            <p:ph type="title"/>
          </p:nvPr>
        </p:nvSpPr>
        <p:spPr/>
        <p:txBody>
          <a:bodyPr/>
          <a:lstStyle/>
          <a:p>
            <a:r>
              <a:rPr lang="en-IN" dirty="0"/>
              <a:t>Full wave rectifier</a:t>
            </a:r>
          </a:p>
        </p:txBody>
      </p:sp>
      <p:sp>
        <p:nvSpPr>
          <p:cNvPr id="3" name="Content Placeholder 2">
            <a:extLst>
              <a:ext uri="{FF2B5EF4-FFF2-40B4-BE49-F238E27FC236}">
                <a16:creationId xmlns:a16="http://schemas.microsoft.com/office/drawing/2014/main" id="{D878307E-69DD-43D2-8F81-77888BAACFE9}"/>
              </a:ext>
            </a:extLst>
          </p:cNvPr>
          <p:cNvSpPr>
            <a:spLocks noGrp="1"/>
          </p:cNvSpPr>
          <p:nvPr>
            <p:ph idx="1"/>
          </p:nvPr>
        </p:nvSpPr>
        <p:spPr>
          <a:xfrm>
            <a:off x="838200" y="2910347"/>
            <a:ext cx="10515600" cy="3266615"/>
          </a:xfrm>
        </p:spPr>
        <p:txBody>
          <a:bodyPr>
            <a:normAutofit/>
          </a:bodyPr>
          <a:lstStyle/>
          <a:p>
            <a:pPr algn="just" fontAlgn="base"/>
            <a:r>
              <a:rPr lang="en-US" b="0" i="0" dirty="0">
                <a:solidFill>
                  <a:srgbClr val="666666"/>
                </a:solidFill>
                <a:effectLst/>
                <a:latin typeface="Arial" panose="020B0604020202020204" pitchFamily="34" charset="0"/>
              </a:rPr>
              <a:t>The full wave rectifier circuit consists of two power diodes connected to a single load resistance (RL) with each diode taking it in turn to supply current to the load resistor. When point A of the transformer is positive with respect to point A, diode D1 conducts in the forward direction as indicated by the </a:t>
            </a:r>
            <a:r>
              <a:rPr lang="en-US" b="0" i="0" dirty="0" err="1">
                <a:solidFill>
                  <a:srgbClr val="666666"/>
                </a:solidFill>
                <a:effectLst/>
                <a:latin typeface="Arial" panose="020B0604020202020204" pitchFamily="34" charset="0"/>
              </a:rPr>
              <a:t>arrows.When</a:t>
            </a:r>
            <a:r>
              <a:rPr lang="en-US" b="0" i="0" dirty="0">
                <a:solidFill>
                  <a:srgbClr val="666666"/>
                </a:solidFill>
                <a:effectLst/>
                <a:latin typeface="Arial" panose="020B0604020202020204" pitchFamily="34" charset="0"/>
              </a:rPr>
              <a:t> point B is positive in the negative half of the cycle with respect to C point, the diode D2 conducts in the forward direction and the current flowing through resistor R is in the same direction for both half-cycles of the wave.</a:t>
            </a:r>
          </a:p>
          <a:p>
            <a:pPr marL="0" indent="0">
              <a:buNone/>
            </a:pPr>
            <a:endParaRPr lang="en-IN" dirty="0"/>
          </a:p>
        </p:txBody>
      </p:sp>
    </p:spTree>
    <p:extLst>
      <p:ext uri="{BB962C8B-B14F-4D97-AF65-F5344CB8AC3E}">
        <p14:creationId xmlns:p14="http://schemas.microsoft.com/office/powerpoint/2010/main" val="19041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BB5C-AAC7-448D-BE24-F93D6A22AD23}"/>
              </a:ext>
            </a:extLst>
          </p:cNvPr>
          <p:cNvSpPr>
            <a:spLocks noGrp="1"/>
          </p:cNvSpPr>
          <p:nvPr>
            <p:ph type="title"/>
          </p:nvPr>
        </p:nvSpPr>
        <p:spPr/>
        <p:txBody>
          <a:bodyPr/>
          <a:lstStyle/>
          <a:p>
            <a:r>
              <a:rPr lang="en-IN" dirty="0"/>
              <a:t>Working of full wave rectifier</a:t>
            </a:r>
          </a:p>
        </p:txBody>
      </p:sp>
      <p:sp>
        <p:nvSpPr>
          <p:cNvPr id="3" name="Content Placeholder 2">
            <a:extLst>
              <a:ext uri="{FF2B5EF4-FFF2-40B4-BE49-F238E27FC236}">
                <a16:creationId xmlns:a16="http://schemas.microsoft.com/office/drawing/2014/main" id="{03FF43EB-8213-474E-AF1C-BF691E409EFE}"/>
              </a:ext>
            </a:extLst>
          </p:cNvPr>
          <p:cNvSpPr>
            <a:spLocks noGrp="1"/>
          </p:cNvSpPr>
          <p:nvPr>
            <p:ph idx="1"/>
          </p:nvPr>
        </p:nvSpPr>
        <p:spPr/>
        <p:txBody>
          <a:bodyPr/>
          <a:lstStyle/>
          <a:p>
            <a:r>
              <a:rPr lang="en-US" b="0" i="0">
                <a:solidFill>
                  <a:srgbClr val="666666"/>
                </a:solidFill>
                <a:effectLst/>
                <a:latin typeface="Arial" panose="020B0604020202020204" pitchFamily="34" charset="0"/>
              </a:rPr>
              <a:t>The four diodes labelled D1 to D4 are arranged in series pairs with only two diodes conducting current during each half cycle duration. When the positive half cycle of the supply goes, D1, D2 diodes conduct in a series while diodes D3 and D4 are reverse biased and the current flows through the load. During the negative half cycle, D3 and D4 diodes conduct in a series and diodes D1 and D2 switch off as they are now reverse biased configuration.</a:t>
            </a:r>
            <a:endParaRPr lang="en-IN"/>
          </a:p>
        </p:txBody>
      </p:sp>
    </p:spTree>
    <p:extLst>
      <p:ext uri="{BB962C8B-B14F-4D97-AF65-F5344CB8AC3E}">
        <p14:creationId xmlns:p14="http://schemas.microsoft.com/office/powerpoint/2010/main" val="184951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08C7-E44A-44E5-B8D7-1D5B5A2DCB31}"/>
              </a:ext>
            </a:extLst>
          </p:cNvPr>
          <p:cNvSpPr>
            <a:spLocks noGrp="1"/>
          </p:cNvSpPr>
          <p:nvPr>
            <p:ph type="title"/>
          </p:nvPr>
        </p:nvSpPr>
        <p:spPr/>
        <p:txBody>
          <a:bodyPr/>
          <a:lstStyle/>
          <a:p>
            <a:r>
              <a:rPr lang="en-IN" dirty="0"/>
              <a:t>Working of full wave rectifier</a:t>
            </a:r>
          </a:p>
        </p:txBody>
      </p:sp>
      <p:sp>
        <p:nvSpPr>
          <p:cNvPr id="3" name="Content Placeholder 2">
            <a:extLst>
              <a:ext uri="{FF2B5EF4-FFF2-40B4-BE49-F238E27FC236}">
                <a16:creationId xmlns:a16="http://schemas.microsoft.com/office/drawing/2014/main" id="{62CBB09B-6D27-4536-9B67-F290AA5CC747}"/>
              </a:ext>
            </a:extLst>
          </p:cNvPr>
          <p:cNvSpPr>
            <a:spLocks noGrp="1"/>
          </p:cNvSpPr>
          <p:nvPr>
            <p:ph idx="1"/>
          </p:nvPr>
        </p:nvSpPr>
        <p:spPr/>
        <p:txBody>
          <a:bodyPr/>
          <a:lstStyle/>
          <a:p>
            <a:r>
              <a:rPr lang="en-US" b="0" i="0" dirty="0">
                <a:solidFill>
                  <a:srgbClr val="666666"/>
                </a:solidFill>
                <a:effectLst/>
                <a:latin typeface="Arial" panose="020B0604020202020204" pitchFamily="34" charset="0"/>
              </a:rPr>
              <a:t>Given Circuit gives a overview on working of full wave rectifier. A circuit that produces the same output waveform as the full wave rectifier circuit a is that of the Full Wave </a:t>
            </a:r>
            <a:r>
              <a:rPr lang="en-US" b="0" i="0" u="none" strike="noStrike" dirty="0">
                <a:solidFill>
                  <a:srgbClr val="E03800"/>
                </a:solidFill>
                <a:effectLst/>
                <a:latin typeface="Arial" panose="020B0604020202020204" pitchFamily="34" charset="0"/>
                <a:hlinkClick r:id="rId2"/>
              </a:rPr>
              <a:t>Bridge Rectifier</a:t>
            </a:r>
            <a:r>
              <a:rPr lang="en-US" b="0" i="0" dirty="0">
                <a:solidFill>
                  <a:srgbClr val="666666"/>
                </a:solidFill>
                <a:effectLst/>
                <a:latin typeface="Arial" panose="020B0604020202020204" pitchFamily="34" charset="0"/>
              </a:rPr>
              <a:t>. Single phase rectifier uses four individual rectifying diodes connected in a </a:t>
            </a:r>
            <a:r>
              <a:rPr lang="en-US" b="0" i="0" u="none" strike="noStrike" dirty="0">
                <a:solidFill>
                  <a:srgbClr val="E03800"/>
                </a:solidFill>
                <a:effectLst/>
                <a:latin typeface="Arial" panose="020B0604020202020204" pitchFamily="34" charset="0"/>
                <a:hlinkClick r:id="rId3"/>
              </a:rPr>
              <a:t>closed loop</a:t>
            </a:r>
            <a:r>
              <a:rPr lang="en-US" b="0" i="0" dirty="0">
                <a:solidFill>
                  <a:srgbClr val="666666"/>
                </a:solidFill>
                <a:effectLst/>
                <a:latin typeface="Arial" panose="020B0604020202020204" pitchFamily="34" charset="0"/>
              </a:rPr>
              <a:t> bridge configuration to produce the desired output wave. The advantage of this bridge circuit is that it does not require a special center tapped transformer, so it reduces its size and cost. Single secondary winding is connected to one side of the diode bridge network and the load to the other side.</a:t>
            </a:r>
            <a:endParaRPr lang="en-IN" dirty="0"/>
          </a:p>
        </p:txBody>
      </p:sp>
    </p:spTree>
    <p:extLst>
      <p:ext uri="{BB962C8B-B14F-4D97-AF65-F5344CB8AC3E}">
        <p14:creationId xmlns:p14="http://schemas.microsoft.com/office/powerpoint/2010/main" val="224675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B894-3D36-4BF9-BB5B-014040279B60}"/>
              </a:ext>
            </a:extLst>
          </p:cNvPr>
          <p:cNvSpPr>
            <a:spLocks noGrp="1"/>
          </p:cNvSpPr>
          <p:nvPr>
            <p:ph type="title"/>
          </p:nvPr>
        </p:nvSpPr>
        <p:spPr/>
        <p:txBody>
          <a:bodyPr/>
          <a:lstStyle/>
          <a:p>
            <a:r>
              <a:rPr lang="en-IN" dirty="0"/>
              <a:t>RIPPLE FACTOR</a:t>
            </a:r>
          </a:p>
        </p:txBody>
      </p:sp>
      <p:sp>
        <p:nvSpPr>
          <p:cNvPr id="3" name="Content Placeholder 2">
            <a:extLst>
              <a:ext uri="{FF2B5EF4-FFF2-40B4-BE49-F238E27FC236}">
                <a16:creationId xmlns:a16="http://schemas.microsoft.com/office/drawing/2014/main" id="{10F9FC07-DC56-4AC5-8609-55A49585289F}"/>
              </a:ext>
            </a:extLst>
          </p:cNvPr>
          <p:cNvSpPr>
            <a:spLocks noGrp="1"/>
          </p:cNvSpPr>
          <p:nvPr>
            <p:ph idx="1"/>
          </p:nvPr>
        </p:nvSpPr>
        <p:spPr/>
        <p:txBody>
          <a:bodyPr/>
          <a:lstStyle/>
          <a:p>
            <a:r>
              <a:rPr lang="en-US" b="0" i="0" dirty="0">
                <a:solidFill>
                  <a:srgbClr val="666666"/>
                </a:solidFill>
                <a:effectLst/>
                <a:latin typeface="Arial" panose="020B0604020202020204" pitchFamily="34" charset="0"/>
              </a:rPr>
              <a:t>the rectifier output mainly includes the AC component as well as the DC component. The ripple can be defined as the AC component within the resolved output. The A.C component within the output is unwanted as well as estimates the pulsations within the output of the rectifier. Here the ripple voltage is nothing but the AC component within o/p of the rectifier. Similarly, the ripple current is an AC component within o/p current.</a:t>
            </a:r>
            <a:endParaRPr lang="en-IN" dirty="0"/>
          </a:p>
        </p:txBody>
      </p:sp>
    </p:spTree>
    <p:extLst>
      <p:ext uri="{BB962C8B-B14F-4D97-AF65-F5344CB8AC3E}">
        <p14:creationId xmlns:p14="http://schemas.microsoft.com/office/powerpoint/2010/main" val="268221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AFE4-D405-429A-8E2C-0E5C2584EED9}"/>
              </a:ext>
            </a:extLst>
          </p:cNvPr>
          <p:cNvSpPr>
            <a:spLocks noGrp="1"/>
          </p:cNvSpPr>
          <p:nvPr>
            <p:ph type="title"/>
          </p:nvPr>
        </p:nvSpPr>
        <p:spPr>
          <a:xfrm>
            <a:off x="1154954" y="973668"/>
            <a:ext cx="8761413" cy="489372"/>
          </a:xfrm>
        </p:spPr>
        <p:txBody>
          <a:bodyPr/>
          <a:lstStyle/>
          <a:p>
            <a:r>
              <a:rPr lang="en-IN" dirty="0"/>
              <a:t>The RMS value and the DC component and RMS value within the output of the rectifier. </a:t>
            </a:r>
          </a:p>
        </p:txBody>
      </p:sp>
      <p:sp>
        <p:nvSpPr>
          <p:cNvPr id="3" name="Content Placeholder 2">
            <a:extLst>
              <a:ext uri="{FF2B5EF4-FFF2-40B4-BE49-F238E27FC236}">
                <a16:creationId xmlns:a16="http://schemas.microsoft.com/office/drawing/2014/main" id="{CBF511FD-AF3A-4AA3-ADE9-2CDC88387C37}"/>
              </a:ext>
            </a:extLst>
          </p:cNvPr>
          <p:cNvSpPr>
            <a:spLocks noGrp="1"/>
          </p:cNvSpPr>
          <p:nvPr>
            <p:ph idx="1"/>
          </p:nvPr>
        </p:nvSpPr>
        <p:spPr>
          <a:xfrm>
            <a:off x="3225647" y="5524499"/>
            <a:ext cx="10515600" cy="3871799"/>
          </a:xfrm>
        </p:spPr>
        <p:txBody>
          <a:bodyPr/>
          <a:lstStyle/>
          <a:p>
            <a:r>
              <a:rPr lang="en-IN" dirty="0"/>
              <a:t>The symbol is denoted with gamma</a:t>
            </a:r>
          </a:p>
        </p:txBody>
      </p:sp>
      <p:pic>
        <p:nvPicPr>
          <p:cNvPr id="4098" name="Picture 2" descr="ripple-factor">
            <a:extLst>
              <a:ext uri="{FF2B5EF4-FFF2-40B4-BE49-F238E27FC236}">
                <a16:creationId xmlns:a16="http://schemas.microsoft.com/office/drawing/2014/main" id="{39FA3E4B-E6D7-4F27-A857-CB28B96CF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535" y="2417034"/>
            <a:ext cx="457200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7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51C5-BE9E-4D05-AA37-938A569F3601}"/>
              </a:ext>
            </a:extLst>
          </p:cNvPr>
          <p:cNvSpPr>
            <a:spLocks noGrp="1"/>
          </p:cNvSpPr>
          <p:nvPr>
            <p:ph type="title"/>
          </p:nvPr>
        </p:nvSpPr>
        <p:spPr/>
        <p:txBody>
          <a:bodyPr/>
          <a:lstStyle/>
          <a:p>
            <a:r>
              <a:rPr lang="en-IN" dirty="0"/>
              <a:t>Ripple factor derivation</a:t>
            </a:r>
          </a:p>
        </p:txBody>
      </p:sp>
      <p:sp>
        <p:nvSpPr>
          <p:cNvPr id="3" name="Content Placeholder 2">
            <a:extLst>
              <a:ext uri="{FF2B5EF4-FFF2-40B4-BE49-F238E27FC236}">
                <a16:creationId xmlns:a16="http://schemas.microsoft.com/office/drawing/2014/main" id="{65E54B24-5611-4E76-8567-8D73FD0E4868}"/>
              </a:ext>
            </a:extLst>
          </p:cNvPr>
          <p:cNvSpPr>
            <a:spLocks noGrp="1"/>
          </p:cNvSpPr>
          <p:nvPr>
            <p:ph idx="1"/>
          </p:nvPr>
        </p:nvSpPr>
        <p:spPr>
          <a:xfrm>
            <a:off x="714375" y="2637278"/>
            <a:ext cx="10515600" cy="4351338"/>
          </a:xfrm>
        </p:spPr>
        <p:txBody>
          <a:bodyPr/>
          <a:lstStyle/>
          <a:p>
            <a:pPr algn="l" fontAlgn="base"/>
            <a:r>
              <a:rPr lang="en-US" b="1" i="0">
                <a:solidFill>
                  <a:srgbClr val="000000"/>
                </a:solidFill>
                <a:effectLst/>
                <a:latin typeface="Arial" panose="020B0604020202020204" pitchFamily="34" charset="0"/>
              </a:rPr>
              <a:t>Derivation</a:t>
            </a:r>
          </a:p>
          <a:p>
            <a:pPr algn="l" fontAlgn="base"/>
            <a:r>
              <a:rPr lang="en-US" b="0" i="0">
                <a:solidFill>
                  <a:srgbClr val="666666"/>
                </a:solidFill>
                <a:effectLst/>
                <a:latin typeface="Arial" panose="020B0604020202020204" pitchFamily="34" charset="0"/>
              </a:rPr>
              <a:t>According to the definition of R.F, the whole load current RMS value can be given by</a:t>
            </a:r>
          </a:p>
          <a:p>
            <a:pPr algn="ctr" fontAlgn="base"/>
            <a:r>
              <a:rPr lang="en-US" b="1" i="0">
                <a:solidFill>
                  <a:srgbClr val="666666"/>
                </a:solidFill>
                <a:effectLst/>
                <a:latin typeface="inherit"/>
              </a:rPr>
              <a:t>I</a:t>
            </a:r>
            <a:r>
              <a:rPr lang="en-US" b="1" i="0" baseline="-25000">
                <a:solidFill>
                  <a:srgbClr val="666666"/>
                </a:solidFill>
                <a:effectLst/>
                <a:latin typeface="inherit"/>
              </a:rPr>
              <a:t>RMS</a:t>
            </a:r>
            <a:r>
              <a:rPr lang="en-US" b="1" i="0">
                <a:solidFill>
                  <a:srgbClr val="666666"/>
                </a:solidFill>
                <a:effectLst/>
                <a:latin typeface="inherit"/>
              </a:rPr>
              <a:t> = √I</a:t>
            </a:r>
            <a:r>
              <a:rPr lang="en-US" b="1" i="0" baseline="30000">
                <a:solidFill>
                  <a:srgbClr val="666666"/>
                </a:solidFill>
                <a:effectLst/>
                <a:latin typeface="inherit"/>
              </a:rPr>
              <a:t>2</a:t>
            </a:r>
            <a:r>
              <a:rPr lang="en-US" b="1" i="0" baseline="-25000">
                <a:solidFill>
                  <a:srgbClr val="666666"/>
                </a:solidFill>
                <a:effectLst/>
                <a:latin typeface="inherit"/>
              </a:rPr>
              <a:t>dc</a:t>
            </a:r>
            <a:r>
              <a:rPr lang="en-US" b="1" i="0">
                <a:solidFill>
                  <a:srgbClr val="666666"/>
                </a:solidFill>
                <a:effectLst/>
                <a:latin typeface="inherit"/>
              </a:rPr>
              <a:t> + I</a:t>
            </a:r>
            <a:r>
              <a:rPr lang="en-US" b="1" i="0" baseline="30000">
                <a:solidFill>
                  <a:srgbClr val="666666"/>
                </a:solidFill>
                <a:effectLst/>
                <a:latin typeface="inherit"/>
              </a:rPr>
              <a:t>2</a:t>
            </a:r>
            <a:r>
              <a:rPr lang="en-US" b="1" i="0" baseline="-25000">
                <a:solidFill>
                  <a:srgbClr val="666666"/>
                </a:solidFill>
                <a:effectLst/>
                <a:latin typeface="inherit"/>
              </a:rPr>
              <a:t>ac</a:t>
            </a:r>
            <a:endParaRPr lang="en-US" b="0" i="0">
              <a:solidFill>
                <a:srgbClr val="666666"/>
              </a:solidFill>
              <a:effectLst/>
              <a:latin typeface="Arial" panose="020B0604020202020204" pitchFamily="34" charset="0"/>
            </a:endParaRPr>
          </a:p>
          <a:p>
            <a:pPr algn="ctr" fontAlgn="base"/>
            <a:r>
              <a:rPr lang="en-US" b="1" i="0">
                <a:solidFill>
                  <a:srgbClr val="666666"/>
                </a:solidFill>
                <a:effectLst/>
                <a:latin typeface="inherit"/>
              </a:rPr>
              <a:t>(or)</a:t>
            </a:r>
            <a:endParaRPr lang="en-US" b="0" i="0">
              <a:solidFill>
                <a:srgbClr val="666666"/>
              </a:solidFill>
              <a:effectLst/>
              <a:latin typeface="Arial" panose="020B0604020202020204" pitchFamily="34" charset="0"/>
            </a:endParaRPr>
          </a:p>
          <a:p>
            <a:pPr algn="ctr" fontAlgn="base"/>
            <a:r>
              <a:rPr lang="en-US" b="1" i="0">
                <a:solidFill>
                  <a:srgbClr val="666666"/>
                </a:solidFill>
                <a:effectLst/>
                <a:latin typeface="inherit"/>
              </a:rPr>
              <a:t>I</a:t>
            </a:r>
            <a:r>
              <a:rPr lang="en-US" b="1" i="0" baseline="-25000">
                <a:solidFill>
                  <a:srgbClr val="666666"/>
                </a:solidFill>
                <a:effectLst/>
                <a:latin typeface="inherit"/>
              </a:rPr>
              <a:t>ac</a:t>
            </a:r>
            <a:r>
              <a:rPr lang="en-US" b="1" i="0">
                <a:solidFill>
                  <a:srgbClr val="666666"/>
                </a:solidFill>
                <a:effectLst/>
                <a:latin typeface="inherit"/>
              </a:rPr>
              <a:t> = √I</a:t>
            </a:r>
            <a:r>
              <a:rPr lang="en-US" b="1" i="0" baseline="30000">
                <a:solidFill>
                  <a:srgbClr val="666666"/>
                </a:solidFill>
                <a:effectLst/>
                <a:latin typeface="inherit"/>
              </a:rPr>
              <a:t>2</a:t>
            </a:r>
            <a:r>
              <a:rPr lang="en-US" b="1" i="0" baseline="-25000">
                <a:solidFill>
                  <a:srgbClr val="666666"/>
                </a:solidFill>
                <a:effectLst/>
                <a:latin typeface="inherit"/>
              </a:rPr>
              <a:t>rms</a:t>
            </a:r>
            <a:r>
              <a:rPr lang="en-US" b="1" i="0">
                <a:solidFill>
                  <a:srgbClr val="666666"/>
                </a:solidFill>
                <a:effectLst/>
                <a:latin typeface="inherit"/>
              </a:rPr>
              <a:t> + I</a:t>
            </a:r>
            <a:r>
              <a:rPr lang="en-US" b="1" i="0" baseline="30000">
                <a:solidFill>
                  <a:srgbClr val="666666"/>
                </a:solidFill>
                <a:effectLst/>
                <a:latin typeface="inherit"/>
              </a:rPr>
              <a:t>2</a:t>
            </a:r>
            <a:r>
              <a:rPr lang="en-US" b="1" i="0" baseline="-25000">
                <a:solidFill>
                  <a:srgbClr val="666666"/>
                </a:solidFill>
                <a:effectLst/>
                <a:latin typeface="inherit"/>
              </a:rPr>
              <a:t>dc</a:t>
            </a:r>
            <a:endParaRPr lang="en-US" b="0" i="0">
              <a:solidFill>
                <a:srgbClr val="666666"/>
              </a:solidFill>
              <a:effectLst/>
              <a:latin typeface="Arial" panose="020B0604020202020204" pitchFamily="34" charset="0"/>
            </a:endParaRPr>
          </a:p>
          <a:p>
            <a:pPr algn="l" fontAlgn="base"/>
            <a:r>
              <a:rPr lang="en-US" b="0" i="0">
                <a:solidFill>
                  <a:srgbClr val="666666"/>
                </a:solidFill>
                <a:effectLst/>
                <a:latin typeface="Arial" panose="020B0604020202020204" pitchFamily="34" charset="0"/>
              </a:rPr>
              <a:t>When the above equation is divided by using Idc then we can get the following equation.</a:t>
            </a:r>
          </a:p>
        </p:txBody>
      </p:sp>
    </p:spTree>
    <p:extLst>
      <p:ext uri="{BB962C8B-B14F-4D97-AF65-F5344CB8AC3E}">
        <p14:creationId xmlns:p14="http://schemas.microsoft.com/office/powerpoint/2010/main" val="1655615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304</TotalTime>
  <Words>788</Words>
  <Application>Microsoft Office PowerPoint</Application>
  <PresentationFormat>Widescreen</PresentationFormat>
  <Paragraphs>42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inherit</vt:lpstr>
      <vt:lpstr>Wingdings 3</vt:lpstr>
      <vt:lpstr>Ion Boardroom</vt:lpstr>
      <vt:lpstr>FULL WAVE RECTIFIER</vt:lpstr>
      <vt:lpstr>PowerPoint Presentation</vt:lpstr>
      <vt:lpstr>Full wave rectifier</vt:lpstr>
      <vt:lpstr>Full wave rectifier</vt:lpstr>
      <vt:lpstr>Working of full wave rectifier</vt:lpstr>
      <vt:lpstr>Working of full wave rectifier</vt:lpstr>
      <vt:lpstr>RIPPLE FACTOR</vt:lpstr>
      <vt:lpstr>The RMS value and the DC component and RMS value within the output of the rectifier. </vt:lpstr>
      <vt:lpstr>Ripple factor derivation</vt:lpstr>
      <vt:lpstr>FULL WAVE RECTIFIER</vt:lpstr>
      <vt:lpstr>Peak current</vt:lpstr>
      <vt:lpstr>Output current</vt:lpstr>
      <vt:lpstr>FULL WAVE RECTIFIER DERIVATION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 WAVE RECTIFIER</vt:lpstr>
      <vt:lpstr>During positive half cycle</vt:lpstr>
      <vt:lpstr>Negative half cycle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lakshmi prasadh</dc:creator>
  <cp:lastModifiedBy>lakshmi prasadh</cp:lastModifiedBy>
  <cp:revision>21</cp:revision>
  <dcterms:created xsi:type="dcterms:W3CDTF">2020-08-25T11:55:45Z</dcterms:created>
  <dcterms:modified xsi:type="dcterms:W3CDTF">2020-09-02T05:27:09Z</dcterms:modified>
</cp:coreProperties>
</file>